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1" r:id="rId14"/>
    <p:sldId id="270" r:id="rId15"/>
    <p:sldId id="275" r:id="rId16"/>
    <p:sldId id="274" r:id="rId17"/>
    <p:sldId id="272" r:id="rId18"/>
    <p:sldId id="276" r:id="rId19"/>
    <p:sldId id="277" r:id="rId20"/>
    <p:sldId id="258" r:id="rId21"/>
  </p:sldIdLst>
  <p:sldSz cx="9144000" cy="6858000" type="screen4x3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2FAB30-1626-434F-91AF-41DC250D029D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AC61A6-08E0-44D4-8EAA-1843FAA4A1D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Central versus </a:t>
            </a:r>
            <a:r>
              <a:rPr lang="nl-NL" dirty="0" err="1"/>
              <a:t>Decentral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Wastewater</a:t>
            </a:r>
            <a:r>
              <a:rPr lang="nl-NL" dirty="0"/>
              <a:t> Treatment </a:t>
            </a:r>
            <a:r>
              <a:rPr lang="nl-NL" dirty="0" err="1"/>
              <a:t>plants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21DB14-469C-4F0E-B96C-A2AFC433342A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77533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79512" y="692696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Modular Approach</a:t>
            </a:r>
            <a:endParaRPr lang="nl-NL" dirty="0"/>
          </a:p>
          <a:p>
            <a:r>
              <a:rPr lang="en-US" sz="1600" dirty="0"/>
              <a:t>The </a:t>
            </a:r>
            <a:r>
              <a:rPr lang="en-US" sz="1600" dirty="0" err="1"/>
              <a:t>Bever</a:t>
            </a:r>
            <a:r>
              <a:rPr lang="en-US" sz="1600" dirty="0"/>
              <a:t>-DCD system is a modular system of </a:t>
            </a:r>
            <a:r>
              <a:rPr lang="en-US" sz="1600" dirty="0" err="1"/>
              <a:t>decentral</a:t>
            </a:r>
            <a:r>
              <a:rPr lang="en-US" sz="1600" dirty="0"/>
              <a:t> wastewater-treatment for communities</a:t>
            </a:r>
            <a:r>
              <a:rPr lang="nl-NL" sz="1600" dirty="0"/>
              <a:t> </a:t>
            </a:r>
            <a:r>
              <a:rPr lang="en-US" sz="1600" dirty="0"/>
              <a:t>from 50i.e., 100i.e. and 175i.e in steps up to  2500/5000 i.e.</a:t>
            </a:r>
            <a:endParaRPr lang="nl-NL" sz="1600" dirty="0"/>
          </a:p>
          <a:p>
            <a:r>
              <a:rPr lang="en-US" sz="1600" dirty="0"/>
              <a:t>This modularity guarantees flexibility in phasing, providing any needed growth of connected population and/or availability of canalization.</a:t>
            </a:r>
            <a:endParaRPr lang="nl-NL" sz="1600" dirty="0"/>
          </a:p>
          <a:p>
            <a:r>
              <a:rPr lang="en-US" sz="1600" dirty="0"/>
              <a:t>Also innovation in purification technologies develops fast. This modular approach guarantees, (in combination with 15 or 25 years administrative life-time) the flexibility of replacing systems or system-parts at any time.</a:t>
            </a:r>
          </a:p>
          <a:p>
            <a:endParaRPr lang="nl-NL" sz="1600" dirty="0"/>
          </a:p>
          <a:p>
            <a:r>
              <a:rPr lang="en-US" sz="1600" dirty="0"/>
              <a:t>Waste and wastewater become more and more a source of energy and raw materials (as for example phosphorus). Modular units can be added for extraction of specific substances and exploiting the energy sources in near future.</a:t>
            </a:r>
            <a:endParaRPr lang="nl-NL" sz="1600" dirty="0"/>
          </a:p>
          <a:p>
            <a:r>
              <a:rPr lang="en-US" sz="1600" dirty="0"/>
              <a:t>At last but not least, the awareness of health-threatening pollutions, as for example medicine and metals, will demand purification on these substances in near future. Our modular systems can be expanded at any time with the newest technology.</a:t>
            </a:r>
            <a:endParaRPr lang="nl-NL" sz="1600" dirty="0">
              <a:effectLst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5C317C-3BF8-4F92-98C3-90B0E447C5DC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4012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0905"/>
            <a:ext cx="2300734" cy="25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989844" cy="22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4196"/>
            <a:ext cx="2032089" cy="24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715153" cy="24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667282" cy="24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83568" y="2541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mww0250 i.e.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771800" y="1886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mww03 100 i.e.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24328" y="11014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mww04 175 i.e.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69136" y="2996952"/>
            <a:ext cx="109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mww05 225 i.e.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868144" y="30689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Mww06 350 i.e.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815A962-981A-4FB5-92CA-46DECE32D9FD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33034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021_Dutch Civil Design\presentations\pictures vlaicu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04478" cy="24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021_Dutch Civil Design\presentations\pictures vlaicu\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623947" cy="26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021_Dutch Civil Design\presentations\pictures afmitech\2013mww05-001-0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929871" cy="19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021_Dutch Civil Design\presentations\pictures afmitech\2013mww05-001-00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18970"/>
            <a:ext cx="3878852" cy="16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6CC010-F701-46DF-806A-F0B4895FFB28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12981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021_Dutch Civil Design\presentations\pictures vlaicu\farm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5027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65027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6BB9F5-7C50-415B-9B50-547C30A36E3E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41798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021_Dutch Civil Design\presentations general\pictures vlaicu\water frame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00" y="836712"/>
            <a:ext cx="65287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83568" y="2541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 </a:t>
            </a:r>
            <a:r>
              <a:rPr lang="nl-NL" dirty="0" err="1"/>
              <a:t>to</a:t>
            </a:r>
            <a:r>
              <a:rPr lang="nl-NL" dirty="0"/>
              <a:t> 1400 i.e. </a:t>
            </a:r>
            <a:r>
              <a:rPr lang="nl-NL" dirty="0" err="1"/>
              <a:t>modular</a:t>
            </a:r>
            <a:endParaRPr lang="nl-NL" dirty="0"/>
          </a:p>
          <a:p>
            <a:r>
              <a:rPr lang="nl-NL" dirty="0" err="1"/>
              <a:t>Cellars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027871-128D-4D64-B8D3-96201E8FDD9A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58294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6300192" cy="445459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3568" y="2541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1.750-2.500-5.000-10.000……50.000. i.e.</a:t>
            </a:r>
          </a:p>
          <a:p>
            <a:r>
              <a:rPr lang="nl-NL" dirty="0" err="1"/>
              <a:t>Plug&amp;Play</a:t>
            </a:r>
            <a:r>
              <a:rPr lang="nl-NL" dirty="0"/>
              <a:t> Units</a:t>
            </a:r>
          </a:p>
        </p:txBody>
      </p:sp>
      <p:sp>
        <p:nvSpPr>
          <p:cNvPr id="6" name="Stroomdiagram: Proces 5"/>
          <p:cNvSpPr/>
          <p:nvPr/>
        </p:nvSpPr>
        <p:spPr>
          <a:xfrm>
            <a:off x="520494" y="2996952"/>
            <a:ext cx="151216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Pit </a:t>
            </a:r>
            <a:r>
              <a:rPr lang="nl-NL" sz="1200" dirty="0" err="1"/>
              <a:t>with</a:t>
            </a:r>
            <a:r>
              <a:rPr lang="nl-NL" sz="1200" dirty="0"/>
              <a:t> automatic bar-screen</a:t>
            </a:r>
          </a:p>
        </p:txBody>
      </p:sp>
      <p:sp>
        <p:nvSpPr>
          <p:cNvPr id="7" name="Stroomdiagram: Proces 6"/>
          <p:cNvSpPr/>
          <p:nvPr/>
        </p:nvSpPr>
        <p:spPr>
          <a:xfrm>
            <a:off x="827584" y="4005064"/>
            <a:ext cx="151216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Pump-Pit </a:t>
            </a:r>
            <a:r>
              <a:rPr lang="nl-NL" sz="1200" dirty="0" err="1"/>
              <a:t>with</a:t>
            </a:r>
            <a:r>
              <a:rPr lang="nl-NL" sz="1200" dirty="0"/>
              <a:t> </a:t>
            </a:r>
            <a:r>
              <a:rPr lang="nl-NL" sz="1200" dirty="0" err="1"/>
              <a:t>Service&amp;Control</a:t>
            </a:r>
            <a:r>
              <a:rPr lang="nl-NL" sz="1200" dirty="0"/>
              <a:t> </a:t>
            </a:r>
            <a:r>
              <a:rPr lang="nl-NL" sz="1200" dirty="0" err="1"/>
              <a:t>cabin</a:t>
            </a:r>
            <a:endParaRPr lang="nl-NL" sz="1200" dirty="0"/>
          </a:p>
        </p:txBody>
      </p:sp>
      <p:sp>
        <p:nvSpPr>
          <p:cNvPr id="8" name="Stroomdiagram: Proces 7"/>
          <p:cNvSpPr/>
          <p:nvPr/>
        </p:nvSpPr>
        <p:spPr>
          <a:xfrm>
            <a:off x="6444208" y="3968266"/>
            <a:ext cx="151216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Influent</a:t>
            </a:r>
            <a:r>
              <a:rPr lang="nl-NL" sz="1200" dirty="0"/>
              <a:t>-Buffering + </a:t>
            </a:r>
            <a:r>
              <a:rPr lang="nl-NL" sz="1200" dirty="0" err="1"/>
              <a:t>road</a:t>
            </a:r>
            <a:endParaRPr lang="nl-NL" sz="1200" dirty="0"/>
          </a:p>
        </p:txBody>
      </p:sp>
      <p:sp>
        <p:nvSpPr>
          <p:cNvPr id="9" name="Stroomdiagram: Proces 8"/>
          <p:cNvSpPr/>
          <p:nvPr/>
        </p:nvSpPr>
        <p:spPr>
          <a:xfrm>
            <a:off x="3203848" y="1480687"/>
            <a:ext cx="151216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Sludge</a:t>
            </a:r>
            <a:r>
              <a:rPr lang="nl-NL" sz="1200" dirty="0"/>
              <a:t> Buffer tanks</a:t>
            </a:r>
          </a:p>
        </p:txBody>
      </p:sp>
      <p:sp>
        <p:nvSpPr>
          <p:cNvPr id="10" name="Stroomdiagram: Proces 9"/>
          <p:cNvSpPr/>
          <p:nvPr/>
        </p:nvSpPr>
        <p:spPr>
          <a:xfrm>
            <a:off x="7524328" y="1182988"/>
            <a:ext cx="151216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Main</a:t>
            </a:r>
            <a:r>
              <a:rPr lang="nl-NL" sz="1200" dirty="0"/>
              <a:t> </a:t>
            </a:r>
            <a:r>
              <a:rPr lang="nl-NL" sz="1200" dirty="0" err="1"/>
              <a:t>process</a:t>
            </a:r>
            <a:r>
              <a:rPr lang="nl-NL" sz="1200" dirty="0"/>
              <a:t>-tank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644008" y="2199911"/>
            <a:ext cx="0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0CF7F0F3-4BDE-4516-AC96-B45022810EDB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8019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030218" cy="49707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E8CEA22-7A9E-462E-A491-FBC2CD4C58A1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1791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1541C9F-396E-471E-AF1B-4350B9D5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2678"/>
            <a:ext cx="8531092" cy="46704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0BBADA8-0451-49C4-9362-56CBEEB3EB0F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39292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926108F-ACCC-43FA-8D13-C288D6C169F0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EF5043-3D1B-4615-8C95-680597B0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167652"/>
            <a:ext cx="5616624" cy="58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62D6211-9106-45B3-8BFB-ADB14EFA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6761"/>
            <a:ext cx="6059427" cy="53905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D68A8A-C01A-46CA-9763-B7935EF03AAF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99385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39330"/>
              </p:ext>
            </p:extLst>
          </p:nvPr>
        </p:nvGraphicFramePr>
        <p:xfrm>
          <a:off x="1227976" y="897587"/>
          <a:ext cx="6222816" cy="280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Worksheet" r:id="rId3" imgW="9753664" imgH="4086186" progId="Excel.Sheet.12">
                  <p:embed/>
                </p:oleObj>
              </mc:Choice>
              <mc:Fallback>
                <p:oleObj name="Worksheet" r:id="rId3" imgW="9753664" imgH="4086186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976" y="897587"/>
                        <a:ext cx="6222816" cy="280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JL-LINKS en -RECHTS 5"/>
          <p:cNvSpPr/>
          <p:nvPr/>
        </p:nvSpPr>
        <p:spPr>
          <a:xfrm>
            <a:off x="1711856" y="3973706"/>
            <a:ext cx="1008112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987824" y="38970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Sewage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traditional </a:t>
            </a:r>
            <a:r>
              <a:rPr lang="nl-NL" dirty="0" err="1"/>
              <a:t>wwtp</a:t>
            </a:r>
            <a:r>
              <a:rPr lang="nl-NL" dirty="0"/>
              <a:t> </a:t>
            </a:r>
          </a:p>
        </p:txBody>
      </p:sp>
      <p:sp>
        <p:nvSpPr>
          <p:cNvPr id="8" name="PIJL-LINKS en -RECHTS 7"/>
          <p:cNvSpPr/>
          <p:nvPr/>
        </p:nvSpPr>
        <p:spPr>
          <a:xfrm>
            <a:off x="1711856" y="4549770"/>
            <a:ext cx="1008112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2987824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Canalisation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villages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9512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Traditional, Central Systems</a:t>
            </a:r>
          </a:p>
        </p:txBody>
      </p:sp>
      <p:sp>
        <p:nvSpPr>
          <p:cNvPr id="10" name="Ovaal 9"/>
          <p:cNvSpPr/>
          <p:nvPr/>
        </p:nvSpPr>
        <p:spPr>
          <a:xfrm>
            <a:off x="217703" y="1988840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Everytime</a:t>
            </a:r>
            <a:r>
              <a:rPr lang="nl-NL" sz="800" dirty="0"/>
              <a:t> new design </a:t>
            </a:r>
            <a:r>
              <a:rPr lang="nl-NL" sz="800" dirty="0" err="1"/>
              <a:t>and</a:t>
            </a:r>
            <a:r>
              <a:rPr lang="nl-NL" sz="800" dirty="0"/>
              <a:t> 3-4 </a:t>
            </a:r>
            <a:r>
              <a:rPr lang="nl-NL" sz="800" dirty="0" err="1"/>
              <a:t>years</a:t>
            </a:r>
            <a:r>
              <a:rPr lang="nl-NL" sz="800" dirty="0"/>
              <a:t> building time</a:t>
            </a:r>
          </a:p>
        </p:txBody>
      </p:sp>
      <p:sp>
        <p:nvSpPr>
          <p:cNvPr id="12" name="Ovaal 11"/>
          <p:cNvSpPr/>
          <p:nvPr/>
        </p:nvSpPr>
        <p:spPr>
          <a:xfrm>
            <a:off x="107504" y="2850131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Functions</a:t>
            </a:r>
            <a:r>
              <a:rPr lang="nl-NL" sz="800" dirty="0"/>
              <a:t> </a:t>
            </a:r>
            <a:r>
              <a:rPr lang="nl-NL" sz="800" dirty="0" err="1"/>
              <a:t>only</a:t>
            </a:r>
            <a:r>
              <a:rPr lang="nl-NL" sz="800" dirty="0"/>
              <a:t> </a:t>
            </a:r>
            <a:r>
              <a:rPr lang="nl-NL" sz="800" dirty="0" err="1"/>
              <a:t>when</a:t>
            </a:r>
            <a:r>
              <a:rPr lang="nl-NL" sz="800" dirty="0"/>
              <a:t> 80% is </a:t>
            </a:r>
            <a:r>
              <a:rPr lang="nl-NL" sz="800" dirty="0" err="1"/>
              <a:t>connected</a:t>
            </a:r>
            <a:endParaRPr lang="nl-NL" sz="800" dirty="0"/>
          </a:p>
        </p:txBody>
      </p:sp>
      <p:sp>
        <p:nvSpPr>
          <p:cNvPr id="13" name="Ovaal 12"/>
          <p:cNvSpPr/>
          <p:nvPr/>
        </p:nvSpPr>
        <p:spPr>
          <a:xfrm>
            <a:off x="2555776" y="1988840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Expensive</a:t>
            </a:r>
            <a:r>
              <a:rPr lang="nl-NL" sz="800" dirty="0"/>
              <a:t> </a:t>
            </a:r>
            <a:r>
              <a:rPr lang="nl-NL" sz="800" dirty="0" err="1"/>
              <a:t>piping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pumping</a:t>
            </a:r>
            <a:r>
              <a:rPr lang="nl-NL" sz="800" dirty="0"/>
              <a:t> </a:t>
            </a:r>
            <a:r>
              <a:rPr lang="nl-NL" sz="800" dirty="0" err="1"/>
              <a:t>to</a:t>
            </a:r>
            <a:r>
              <a:rPr lang="nl-NL" sz="800" dirty="0"/>
              <a:t> </a:t>
            </a:r>
            <a:r>
              <a:rPr lang="nl-NL" sz="800" dirty="0" err="1"/>
              <a:t>wwtp</a:t>
            </a:r>
            <a:endParaRPr lang="nl-NL" sz="800" dirty="0"/>
          </a:p>
        </p:txBody>
      </p:sp>
      <p:sp>
        <p:nvSpPr>
          <p:cNvPr id="14" name="Ovaal 13"/>
          <p:cNvSpPr/>
          <p:nvPr/>
        </p:nvSpPr>
        <p:spPr>
          <a:xfrm>
            <a:off x="5848575" y="2374993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Expensive</a:t>
            </a:r>
            <a:r>
              <a:rPr lang="nl-NL" sz="800" dirty="0"/>
              <a:t> </a:t>
            </a:r>
            <a:r>
              <a:rPr lang="nl-NL" sz="800" dirty="0" err="1"/>
              <a:t>piping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pumping</a:t>
            </a:r>
            <a:r>
              <a:rPr lang="nl-NL" sz="800" dirty="0"/>
              <a:t> </a:t>
            </a:r>
            <a:r>
              <a:rPr lang="nl-NL" sz="800" dirty="0" err="1"/>
              <a:t>between</a:t>
            </a:r>
            <a:r>
              <a:rPr lang="nl-NL" sz="800" dirty="0"/>
              <a:t> </a:t>
            </a:r>
            <a:r>
              <a:rPr lang="nl-NL" sz="800" dirty="0" err="1"/>
              <a:t>towns</a:t>
            </a:r>
            <a:endParaRPr lang="nl-NL" sz="8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AE54F1-D690-45C5-8CEC-E2358BA3B222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1964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25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25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25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75918" y="34320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Contact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us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we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will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make a </a:t>
            </a:r>
            <a:r>
              <a:rPr lang="nl-NL" sz="2400" b="1" u="sng" dirty="0">
                <a:solidFill>
                  <a:schemeClr val="accent4">
                    <a:lumMod val="75000"/>
                  </a:schemeClr>
                </a:solidFill>
              </a:rPr>
              <a:t>free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businesscase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for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Your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</a:rPr>
              <a:t>Situation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291473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Paul de Lange MSc</a:t>
            </a:r>
          </a:p>
          <a:p>
            <a:r>
              <a:rPr lang="nl-NL" dirty="0"/>
              <a:t>0031 654 22 3534</a:t>
            </a:r>
          </a:p>
          <a:p>
            <a:r>
              <a:rPr lang="nl-NL" dirty="0"/>
              <a:t>bouwcoachconsult@gmail.com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BouwCoach</a:t>
            </a:r>
            <a:r>
              <a:rPr lang="nl-NL" dirty="0"/>
              <a:t> Engineering BV</a:t>
            </a:r>
          </a:p>
          <a:p>
            <a:r>
              <a:rPr lang="nl-NL" dirty="0"/>
              <a:t>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6216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8" y="764703"/>
            <a:ext cx="7251182" cy="46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9512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Innovative</a:t>
            </a:r>
            <a:r>
              <a:rPr lang="nl-NL" b="1" dirty="0"/>
              <a:t>, </a:t>
            </a:r>
            <a:r>
              <a:rPr lang="nl-NL" b="1" dirty="0" err="1"/>
              <a:t>Decentral</a:t>
            </a:r>
            <a:r>
              <a:rPr lang="nl-NL" b="1" dirty="0"/>
              <a:t> Systems in </a:t>
            </a:r>
            <a:r>
              <a:rPr lang="nl-NL" b="1" dirty="0" err="1"/>
              <a:t>Rural</a:t>
            </a:r>
            <a:r>
              <a:rPr lang="nl-NL" b="1" dirty="0"/>
              <a:t> </a:t>
            </a:r>
            <a:r>
              <a:rPr lang="nl-NL" b="1" dirty="0" err="1"/>
              <a:t>Areas</a:t>
            </a:r>
            <a:endParaRPr lang="nl-NL" b="1" dirty="0"/>
          </a:p>
        </p:txBody>
      </p:sp>
      <p:pic>
        <p:nvPicPr>
          <p:cNvPr id="6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4694239" y="4641552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2885281" y="1277945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7812360" y="1134870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6899957" y="786414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7038975" y="1981632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4565540" y="2895971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2275943" y="2199884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6012160" y="2321319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7200880" y="2922037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3741534" y="3132157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F:\021_Dutch Civil Design\presentations\pictures vlaicu\farm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11736" r="3566" b="18285"/>
          <a:stretch>
            <a:fillRect/>
          </a:stretch>
        </p:blipFill>
        <p:spPr bwMode="auto">
          <a:xfrm>
            <a:off x="5039024" y="2160154"/>
            <a:ext cx="325438" cy="3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al 19"/>
          <p:cNvSpPr/>
          <p:nvPr/>
        </p:nvSpPr>
        <p:spPr>
          <a:xfrm>
            <a:off x="5853493" y="3836697"/>
            <a:ext cx="2428155" cy="1335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/>
              <a:t>This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$3,053,680 </a:t>
            </a:r>
            <a:r>
              <a:rPr lang="nl-NL" b="1" dirty="0" err="1"/>
              <a:t>Cheaper</a:t>
            </a:r>
            <a:r>
              <a:rPr lang="nl-NL" b="1" dirty="0"/>
              <a:t>!</a:t>
            </a:r>
          </a:p>
        </p:txBody>
      </p:sp>
      <p:sp>
        <p:nvSpPr>
          <p:cNvPr id="21" name="PIJL-LINKS en -RECHTS 20"/>
          <p:cNvSpPr/>
          <p:nvPr/>
        </p:nvSpPr>
        <p:spPr>
          <a:xfrm rot="19734935">
            <a:off x="1898724" y="4136049"/>
            <a:ext cx="2199136" cy="2978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050920" y="4876064"/>
            <a:ext cx="330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Sewage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traditional </a:t>
            </a:r>
            <a:r>
              <a:rPr lang="nl-NL" sz="1200" dirty="0" err="1"/>
              <a:t>wwtp</a:t>
            </a:r>
            <a:r>
              <a:rPr lang="nl-NL" sz="1200" dirty="0"/>
              <a:t>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483768" y="3933056"/>
            <a:ext cx="564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10km</a:t>
            </a:r>
          </a:p>
        </p:txBody>
      </p:sp>
      <p:sp>
        <p:nvSpPr>
          <p:cNvPr id="24" name="Ovaal 23"/>
          <p:cNvSpPr/>
          <p:nvPr/>
        </p:nvSpPr>
        <p:spPr>
          <a:xfrm>
            <a:off x="217554" y="2710794"/>
            <a:ext cx="2428155" cy="1335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Realisation</a:t>
            </a:r>
            <a:r>
              <a:rPr lang="nl-NL" dirty="0"/>
              <a:t> in </a:t>
            </a:r>
            <a:r>
              <a:rPr lang="nl-NL" dirty="0" err="1"/>
              <a:t>Phases</a:t>
            </a:r>
            <a:r>
              <a:rPr lang="nl-NL" dirty="0"/>
              <a:t>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BA6140-A2E2-4ED9-BE49-A4D44755956C}"/>
              </a:ext>
            </a:extLst>
          </p:cNvPr>
          <p:cNvSpPr txBox="1"/>
          <p:nvPr/>
        </p:nvSpPr>
        <p:spPr>
          <a:xfrm>
            <a:off x="2678353" y="3589729"/>
            <a:ext cx="995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82B5558-222B-49E8-97A4-CDEF7B0744C1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153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" grpId="0"/>
      <p:bldP spid="2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Innovative</a:t>
            </a:r>
            <a:r>
              <a:rPr lang="nl-NL" b="1" dirty="0"/>
              <a:t>, </a:t>
            </a:r>
            <a:r>
              <a:rPr lang="nl-NL" b="1" dirty="0" err="1"/>
              <a:t>Decentral</a:t>
            </a:r>
            <a:r>
              <a:rPr lang="nl-NL" b="1" dirty="0"/>
              <a:t> Systems</a:t>
            </a:r>
          </a:p>
        </p:txBody>
      </p:sp>
      <p:sp>
        <p:nvSpPr>
          <p:cNvPr id="10" name="Ovaal 9"/>
          <p:cNvSpPr/>
          <p:nvPr/>
        </p:nvSpPr>
        <p:spPr>
          <a:xfrm>
            <a:off x="179512" y="4149080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Everytime</a:t>
            </a:r>
            <a:r>
              <a:rPr lang="nl-NL" sz="800" dirty="0"/>
              <a:t> new design </a:t>
            </a:r>
            <a:r>
              <a:rPr lang="nl-NL" sz="800" dirty="0" err="1"/>
              <a:t>and</a:t>
            </a:r>
            <a:r>
              <a:rPr lang="nl-NL" sz="800" dirty="0"/>
              <a:t> 3-4 </a:t>
            </a:r>
            <a:r>
              <a:rPr lang="nl-NL" sz="800" dirty="0" err="1"/>
              <a:t>years</a:t>
            </a:r>
            <a:r>
              <a:rPr lang="nl-NL" sz="800" dirty="0"/>
              <a:t> building time</a:t>
            </a:r>
          </a:p>
        </p:txBody>
      </p:sp>
      <p:sp>
        <p:nvSpPr>
          <p:cNvPr id="12" name="Ovaal 11"/>
          <p:cNvSpPr/>
          <p:nvPr/>
        </p:nvSpPr>
        <p:spPr>
          <a:xfrm>
            <a:off x="1799503" y="4135582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Functions</a:t>
            </a:r>
            <a:r>
              <a:rPr lang="nl-NL" sz="800" dirty="0"/>
              <a:t> </a:t>
            </a:r>
            <a:r>
              <a:rPr lang="nl-NL" sz="800" dirty="0" err="1"/>
              <a:t>only</a:t>
            </a:r>
            <a:r>
              <a:rPr lang="nl-NL" sz="800" dirty="0"/>
              <a:t> </a:t>
            </a:r>
            <a:r>
              <a:rPr lang="nl-NL" sz="800" dirty="0" err="1"/>
              <a:t>when</a:t>
            </a:r>
            <a:r>
              <a:rPr lang="nl-NL" sz="800" dirty="0"/>
              <a:t> 80% is </a:t>
            </a:r>
            <a:r>
              <a:rPr lang="nl-NL" sz="800" dirty="0" err="1"/>
              <a:t>connected</a:t>
            </a:r>
            <a:endParaRPr lang="nl-NL" sz="800" dirty="0"/>
          </a:p>
        </p:txBody>
      </p:sp>
      <p:sp>
        <p:nvSpPr>
          <p:cNvPr id="13" name="Ovaal 12"/>
          <p:cNvSpPr/>
          <p:nvPr/>
        </p:nvSpPr>
        <p:spPr>
          <a:xfrm>
            <a:off x="3491880" y="4135582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Expensive</a:t>
            </a:r>
            <a:r>
              <a:rPr lang="nl-NL" sz="800" dirty="0"/>
              <a:t> </a:t>
            </a:r>
            <a:r>
              <a:rPr lang="nl-NL" sz="800" dirty="0" err="1"/>
              <a:t>piping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pumping</a:t>
            </a:r>
            <a:r>
              <a:rPr lang="nl-NL" sz="800" dirty="0"/>
              <a:t> </a:t>
            </a:r>
            <a:r>
              <a:rPr lang="nl-NL" sz="800" dirty="0" err="1"/>
              <a:t>to</a:t>
            </a:r>
            <a:r>
              <a:rPr lang="nl-NL" sz="800" dirty="0"/>
              <a:t> </a:t>
            </a:r>
            <a:r>
              <a:rPr lang="nl-NL" sz="800" dirty="0" err="1"/>
              <a:t>wwtp</a:t>
            </a:r>
            <a:endParaRPr lang="nl-NL" sz="800" dirty="0"/>
          </a:p>
        </p:txBody>
      </p:sp>
      <p:sp>
        <p:nvSpPr>
          <p:cNvPr id="14" name="Ovaal 13"/>
          <p:cNvSpPr/>
          <p:nvPr/>
        </p:nvSpPr>
        <p:spPr>
          <a:xfrm>
            <a:off x="5220072" y="4149080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Expensive</a:t>
            </a:r>
            <a:r>
              <a:rPr lang="nl-NL" sz="800" dirty="0"/>
              <a:t> </a:t>
            </a:r>
            <a:r>
              <a:rPr lang="nl-NL" sz="800" dirty="0" err="1"/>
              <a:t>piping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pumping</a:t>
            </a:r>
            <a:r>
              <a:rPr lang="nl-NL" sz="800" dirty="0"/>
              <a:t> </a:t>
            </a:r>
            <a:r>
              <a:rPr lang="nl-NL" sz="800" dirty="0" err="1"/>
              <a:t>between</a:t>
            </a:r>
            <a:r>
              <a:rPr lang="nl-NL" sz="800" dirty="0"/>
              <a:t> </a:t>
            </a:r>
            <a:r>
              <a:rPr lang="nl-NL" sz="800" dirty="0" err="1"/>
              <a:t>towns</a:t>
            </a:r>
            <a:endParaRPr lang="nl-NL" sz="800" dirty="0"/>
          </a:p>
        </p:txBody>
      </p:sp>
      <p:pic>
        <p:nvPicPr>
          <p:cNvPr id="5122" name="Picture 2" descr="F:\021_Dutch Civil Design\presentations general\pictures vlaicu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1" y="908720"/>
            <a:ext cx="2208574" cy="13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021_Dutch Civil Design\presentations general\pictures vlaicu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2247774" cy="13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021_Dutch Civil Design\DCD Bever series general info\DCD Bever 2500\DCD 2500 WW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202"/>
            <a:ext cx="3423113" cy="24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79512" y="24060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50-100-175-350-700-1050-1400 systems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796136" y="284912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1.750-50.000 systems</a:t>
            </a:r>
          </a:p>
        </p:txBody>
      </p:sp>
      <p:sp>
        <p:nvSpPr>
          <p:cNvPr id="19" name="Ovaal 18"/>
          <p:cNvSpPr/>
          <p:nvPr/>
        </p:nvSpPr>
        <p:spPr>
          <a:xfrm>
            <a:off x="873269" y="2849124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Modular design, 4 weeks building time</a:t>
            </a:r>
          </a:p>
        </p:txBody>
      </p:sp>
      <p:sp>
        <p:nvSpPr>
          <p:cNvPr id="20" name="Ovaal 19"/>
          <p:cNvSpPr/>
          <p:nvPr/>
        </p:nvSpPr>
        <p:spPr>
          <a:xfrm>
            <a:off x="4442913" y="384575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Plug </a:t>
            </a:r>
            <a:r>
              <a:rPr lang="nl-NL" sz="800" dirty="0" err="1"/>
              <a:t>and</a:t>
            </a:r>
            <a:r>
              <a:rPr lang="nl-NL" sz="800" dirty="0"/>
              <a:t> Play, </a:t>
            </a:r>
            <a:r>
              <a:rPr lang="nl-NL" sz="800" dirty="0" err="1"/>
              <a:t>when</a:t>
            </a:r>
            <a:r>
              <a:rPr lang="nl-NL" sz="800" dirty="0"/>
              <a:t> </a:t>
            </a:r>
            <a:r>
              <a:rPr lang="nl-NL" sz="800" dirty="0" err="1"/>
              <a:t>canalisation</a:t>
            </a:r>
            <a:r>
              <a:rPr lang="nl-NL" sz="800" dirty="0"/>
              <a:t> </a:t>
            </a:r>
            <a:r>
              <a:rPr lang="nl-NL" sz="800" dirty="0" err="1"/>
              <a:t>phase</a:t>
            </a:r>
            <a:r>
              <a:rPr lang="nl-NL" sz="800" dirty="0"/>
              <a:t> is ready</a:t>
            </a: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395536" y="3861048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395536" y="3861048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1953607" y="3914157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H="1">
            <a:off x="1953607" y="3914157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707904" y="3911848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>
            <a:off x="3707904" y="3911848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5419460" y="3914157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5419460" y="3914157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al 30"/>
          <p:cNvSpPr/>
          <p:nvPr/>
        </p:nvSpPr>
        <p:spPr>
          <a:xfrm>
            <a:off x="6804248" y="3221797"/>
            <a:ext cx="2261267" cy="12961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Investment: 62% </a:t>
            </a:r>
            <a:r>
              <a:rPr lang="nl-NL" sz="1400" b="1" dirty="0" err="1"/>
              <a:t>cheaper</a:t>
            </a:r>
            <a:endParaRPr lang="nl-NL" sz="1400" b="1" dirty="0"/>
          </a:p>
        </p:txBody>
      </p:sp>
      <p:sp>
        <p:nvSpPr>
          <p:cNvPr id="32" name="Ovaal 31"/>
          <p:cNvSpPr/>
          <p:nvPr/>
        </p:nvSpPr>
        <p:spPr>
          <a:xfrm>
            <a:off x="2782379" y="1178513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/>
              <a:t>Only</a:t>
            </a:r>
            <a:r>
              <a:rPr lang="nl-NL" sz="800" dirty="0"/>
              <a:t> </a:t>
            </a:r>
            <a:r>
              <a:rPr lang="nl-NL" sz="800" dirty="0" err="1"/>
              <a:t>town</a:t>
            </a:r>
            <a:r>
              <a:rPr lang="nl-NL" sz="800" dirty="0"/>
              <a:t> </a:t>
            </a:r>
            <a:r>
              <a:rPr lang="nl-NL" sz="800" dirty="0" err="1"/>
              <a:t>sewerage</a:t>
            </a:r>
            <a:endParaRPr lang="nl-NL" sz="800" dirty="0"/>
          </a:p>
        </p:txBody>
      </p:sp>
      <p:sp>
        <p:nvSpPr>
          <p:cNvPr id="33" name="Ovaal 32"/>
          <p:cNvSpPr/>
          <p:nvPr/>
        </p:nvSpPr>
        <p:spPr>
          <a:xfrm>
            <a:off x="98982" y="620688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Closed systems: no </a:t>
            </a:r>
            <a:r>
              <a:rPr lang="nl-NL" sz="800" dirty="0" err="1"/>
              <a:t>smell</a:t>
            </a:r>
            <a:endParaRPr lang="nl-NL" sz="800" dirty="0"/>
          </a:p>
        </p:txBody>
      </p:sp>
      <p:sp>
        <p:nvSpPr>
          <p:cNvPr id="35" name="Ovaal 34"/>
          <p:cNvSpPr/>
          <p:nvPr/>
        </p:nvSpPr>
        <p:spPr>
          <a:xfrm>
            <a:off x="7380312" y="2151942"/>
            <a:ext cx="1460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Modular design: 3 </a:t>
            </a:r>
            <a:r>
              <a:rPr lang="nl-NL" sz="800" dirty="0" err="1"/>
              <a:t>months</a:t>
            </a:r>
            <a:r>
              <a:rPr lang="nl-NL" sz="800" dirty="0"/>
              <a:t> building time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D4F7CA1-6675-44AE-8DC9-B9FF4D032157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401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25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25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25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2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2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75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75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7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1" grpId="0"/>
      <p:bldP spid="18" grpId="0"/>
      <p:bldP spid="19" grpId="0" animBg="1"/>
      <p:bldP spid="2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104472" cy="45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319480" y="1886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DCD Mini Modular </a:t>
            </a:r>
            <a:r>
              <a:rPr lang="nl-NL" sz="2400" b="1" dirty="0" err="1"/>
              <a:t>Wasterwaterplant</a:t>
            </a:r>
            <a:endParaRPr lang="nl-NL" sz="24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C9707E-4550-48B3-B871-53B9D760AFAE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153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19480" y="188640"/>
            <a:ext cx="67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DCD Mini Modular </a:t>
            </a:r>
            <a:r>
              <a:rPr lang="nl-NL" sz="2400" b="1" dirty="0" err="1"/>
              <a:t>Wasterwaterplant</a:t>
            </a:r>
            <a:endParaRPr lang="nl-NL" sz="2400" b="1" dirty="0"/>
          </a:p>
        </p:txBody>
      </p:sp>
      <p:sp>
        <p:nvSpPr>
          <p:cNvPr id="6" name="Rechthoek 5"/>
          <p:cNvSpPr/>
          <p:nvPr/>
        </p:nvSpPr>
        <p:spPr>
          <a:xfrm>
            <a:off x="467544" y="690649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Purifying System</a:t>
            </a:r>
            <a:endParaRPr lang="nl-NL" dirty="0"/>
          </a:p>
          <a:p>
            <a:pPr algn="just"/>
            <a:r>
              <a:rPr lang="en-US" sz="1400" dirty="0"/>
              <a:t>For purifying the wastewater, the DCD-</a:t>
            </a:r>
            <a:r>
              <a:rPr lang="en-US" sz="1400" dirty="0" err="1"/>
              <a:t>Bever</a:t>
            </a:r>
            <a:r>
              <a:rPr lang="en-US" sz="1400" dirty="0"/>
              <a:t> works with the activated sludge process which is </a:t>
            </a:r>
            <a:endParaRPr lang="nl-NL" sz="1400" dirty="0"/>
          </a:p>
          <a:p>
            <a:r>
              <a:rPr lang="en-US" sz="1400" dirty="0"/>
              <a:t>used worldwide (patented technology </a:t>
            </a:r>
            <a:r>
              <a:rPr lang="en-US" sz="1400" dirty="0" err="1"/>
              <a:t>Afmitech</a:t>
            </a:r>
            <a:r>
              <a:rPr lang="en-US" sz="1400" dirty="0"/>
              <a:t> Friesland </a:t>
            </a:r>
            <a:r>
              <a:rPr lang="en-US" sz="1400" dirty="0" err="1"/>
              <a:t>bv</a:t>
            </a:r>
            <a:r>
              <a:rPr lang="en-US" sz="1400" dirty="0"/>
              <a:t>). In this process the pollution is degraded biologically by micro organisms floating in the water. These micro organisms form a </a:t>
            </a:r>
            <a:r>
              <a:rPr lang="en-US" sz="1400" dirty="0" err="1"/>
              <a:t>floc</a:t>
            </a:r>
            <a:r>
              <a:rPr lang="en-US" sz="1400" dirty="0"/>
              <a:t>, which is the so-called activated sludge. </a:t>
            </a:r>
            <a:endParaRPr lang="nl-NL" sz="1400" dirty="0"/>
          </a:p>
          <a:p>
            <a:pPr algn="just"/>
            <a:r>
              <a:rPr lang="en-US" sz="1400" dirty="0"/>
              <a:t>Because this activated sludge is heavier than the water in the tank, it will sink down in the </a:t>
            </a:r>
            <a:endParaRPr lang="nl-NL" sz="1400" dirty="0"/>
          </a:p>
          <a:p>
            <a:pPr algn="just"/>
            <a:r>
              <a:rPr lang="en-US" sz="1400" dirty="0"/>
              <a:t>settling compartment from where it can be separated from the water flow. </a:t>
            </a:r>
            <a:endParaRPr lang="nl-NL" sz="1400" dirty="0"/>
          </a:p>
          <a:p>
            <a:pPr algn="just"/>
            <a:r>
              <a:rPr lang="en-US" sz="1400" dirty="0"/>
              <a:t>The installation is made vertically with a surface aerator which creates a vertical circulation by </a:t>
            </a:r>
            <a:endParaRPr lang="nl-NL" sz="1400" dirty="0"/>
          </a:p>
          <a:p>
            <a:pPr algn="just"/>
            <a:r>
              <a:rPr lang="en-US" sz="1400" dirty="0"/>
              <a:t>intermittent aeration. This vertical circulation makes </a:t>
            </a:r>
            <a:r>
              <a:rPr lang="en-US" sz="1400" dirty="0" err="1"/>
              <a:t>denitrification</a:t>
            </a:r>
            <a:r>
              <a:rPr lang="en-US" sz="1400" dirty="0"/>
              <a:t> possible. </a:t>
            </a:r>
            <a:endParaRPr lang="nl-NL" sz="1400" dirty="0"/>
          </a:p>
          <a:p>
            <a:pPr algn="just"/>
            <a:r>
              <a:rPr lang="en-US" sz="1400" dirty="0"/>
              <a:t> </a:t>
            </a:r>
            <a:endParaRPr lang="nl-NL" sz="1400" dirty="0"/>
          </a:p>
          <a:p>
            <a:pPr algn="just"/>
            <a:r>
              <a:rPr lang="en-US" sz="1400" dirty="0"/>
              <a:t>The system itself signalizes the amount of wastewater coming in and automatically adjusts the </a:t>
            </a:r>
            <a:endParaRPr lang="nl-NL" sz="1400" dirty="0"/>
          </a:p>
          <a:p>
            <a:pPr algn="just"/>
            <a:r>
              <a:rPr lang="en-US" sz="1400" dirty="0"/>
              <a:t>oxygen input while the purification process continues; this means that the DCD-</a:t>
            </a:r>
            <a:r>
              <a:rPr lang="en-US" sz="1400" dirty="0" err="1"/>
              <a:t>Bever</a:t>
            </a:r>
            <a:r>
              <a:rPr lang="en-US" sz="1400" dirty="0"/>
              <a:t> has a </a:t>
            </a:r>
            <a:endParaRPr lang="nl-NL" sz="1400" dirty="0"/>
          </a:p>
          <a:p>
            <a:pPr algn="just"/>
            <a:r>
              <a:rPr lang="en-US" sz="1400" dirty="0"/>
              <a:t>continuous purification process with a discontinuous control. In this way, the wastewater </a:t>
            </a:r>
            <a:endParaRPr lang="nl-NL" sz="1400" dirty="0"/>
          </a:p>
          <a:p>
            <a:pPr algn="just"/>
            <a:r>
              <a:rPr lang="en-US" sz="1400" dirty="0"/>
              <a:t>treatment system can perform properly with changing seasonable loads.</a:t>
            </a:r>
            <a:endParaRPr lang="nl-NL" sz="1400" dirty="0"/>
          </a:p>
          <a:p>
            <a:pPr algn="just"/>
            <a:r>
              <a:rPr lang="en-US" sz="1400" dirty="0"/>
              <a:t> </a:t>
            </a:r>
            <a:endParaRPr lang="nl-NL" sz="1400" dirty="0"/>
          </a:p>
          <a:p>
            <a:pPr algn="just"/>
            <a:r>
              <a:rPr lang="en-US" sz="1400" dirty="0"/>
              <a:t>The excess growth of sludge is automatically thickened and periodically drained to the excess </a:t>
            </a:r>
            <a:endParaRPr lang="nl-NL" sz="1400" dirty="0"/>
          </a:p>
          <a:p>
            <a:pPr algn="just"/>
            <a:r>
              <a:rPr lang="en-US" sz="1400" dirty="0"/>
              <a:t>sludge sump. In this way the system keeps the concentration of excess sludge in the aeration </a:t>
            </a:r>
            <a:endParaRPr lang="nl-NL" sz="1400" dirty="0"/>
          </a:p>
          <a:p>
            <a:pPr algn="just"/>
            <a:r>
              <a:rPr lang="en-US" sz="1400" dirty="0"/>
              <a:t>compartment stable and prevents the wastewater treatment tank from becoming overgrown with </a:t>
            </a:r>
            <a:endParaRPr lang="nl-NL" sz="1400" dirty="0"/>
          </a:p>
          <a:p>
            <a:pPr algn="just"/>
            <a:r>
              <a:rPr lang="en-US" sz="1400" dirty="0"/>
              <a:t>sludge. </a:t>
            </a:r>
            <a:endParaRPr lang="nl-NL" sz="1400" dirty="0">
              <a:effectLst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E100457-3B93-49E5-B8AA-E6AEAB97FE2D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3428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79512" y="439308"/>
            <a:ext cx="88569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b="1" dirty="0">
                <a:latin typeface="Arial"/>
                <a:ea typeface="Times New Roman"/>
                <a:cs typeface="Times New Roman"/>
              </a:rPr>
              <a:t>Test </a:t>
            </a:r>
            <a:r>
              <a:rPr lang="nl-NL" b="1" dirty="0" err="1">
                <a:latin typeface="Arial"/>
                <a:ea typeface="Times New Roman"/>
                <a:cs typeface="Times New Roman"/>
              </a:rPr>
              <a:t>Results</a:t>
            </a:r>
            <a:r>
              <a:rPr lang="nl-NL" b="1" dirty="0">
                <a:latin typeface="Arial"/>
                <a:ea typeface="Times New Roman"/>
                <a:cs typeface="Times New Roman"/>
              </a:rPr>
              <a:t>:</a:t>
            </a:r>
            <a:endParaRPr lang="nl-NL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1400" dirty="0" err="1">
                <a:latin typeface="Arial"/>
                <a:ea typeface="Times New Roman"/>
                <a:cs typeface="Times New Roman"/>
              </a:rPr>
              <a:t>Our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Bever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wastewater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treatment system 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(patented technology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Afmitech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Friesland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bv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)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is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extensively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tested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for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26 weeks in 2002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by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the Van Hall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Larenstein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Institute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, Leeuwarden.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During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the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attestation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,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only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flux-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proportional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collect samples of the effluent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were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taken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and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analyzed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by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an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accredited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 research </a:t>
            </a:r>
            <a:r>
              <a:rPr lang="nl-NL" sz="1400" dirty="0" err="1">
                <a:latin typeface="Arial"/>
                <a:ea typeface="Times New Roman"/>
                <a:cs typeface="Times New Roman"/>
              </a:rPr>
              <a:t>laboratory</a:t>
            </a:r>
            <a:r>
              <a:rPr lang="nl-NL" sz="1400" dirty="0">
                <a:latin typeface="Arial"/>
                <a:ea typeface="Times New Roman"/>
                <a:cs typeface="Times New Roman"/>
              </a:rPr>
              <a:t>.</a:t>
            </a:r>
            <a:endParaRPr lang="nl-NL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05591"/>
              </p:ext>
            </p:extLst>
          </p:nvPr>
        </p:nvGraphicFramePr>
        <p:xfrm>
          <a:off x="1115615" y="2366564"/>
          <a:ext cx="6984777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Parameters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Concentrations</a:t>
                      </a:r>
                      <a:r>
                        <a:rPr lang="nl-NL" sz="1200" dirty="0">
                          <a:effectLst/>
                        </a:rPr>
                        <a:t> in </a:t>
                      </a:r>
                      <a:r>
                        <a:rPr lang="nl-NL" sz="1200" dirty="0" err="1">
                          <a:effectLst/>
                        </a:rPr>
                        <a:t>any</a:t>
                      </a:r>
                      <a:r>
                        <a:rPr lang="nl-NL" sz="1200" dirty="0">
                          <a:effectLst/>
                        </a:rPr>
                        <a:t> 24-hour </a:t>
                      </a:r>
                      <a:r>
                        <a:rPr lang="nl-NL" sz="1200" dirty="0" err="1">
                          <a:effectLst/>
                        </a:rPr>
                        <a:t>aggregate</a:t>
                      </a:r>
                      <a:r>
                        <a:rPr lang="nl-NL" sz="1200" dirty="0">
                          <a:effectLst/>
                        </a:rPr>
                        <a:t> sample (mg/l)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Concentrations</a:t>
                      </a:r>
                      <a:r>
                        <a:rPr lang="nl-NL" sz="1200" dirty="0">
                          <a:effectLst/>
                        </a:rPr>
                        <a:t> in </a:t>
                      </a:r>
                      <a:r>
                        <a:rPr lang="nl-NL" sz="1200" dirty="0" err="1">
                          <a:effectLst/>
                        </a:rPr>
                        <a:t>any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stitch</a:t>
                      </a:r>
                      <a:r>
                        <a:rPr lang="nl-NL" sz="1200" dirty="0">
                          <a:effectLst/>
                        </a:rPr>
                        <a:t> sample (mg/l)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BOD</a:t>
                      </a:r>
                      <a:r>
                        <a:rPr lang="nl-NL" sz="1200" baseline="-250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20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40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100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200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N-total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30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60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NH</a:t>
                      </a:r>
                      <a:r>
                        <a:rPr lang="nl-NL" sz="1200" baseline="-25000">
                          <a:effectLst/>
                        </a:rPr>
                        <a:t>4</a:t>
                      </a:r>
                      <a:r>
                        <a:rPr lang="nl-NL" sz="1200">
                          <a:effectLst/>
                        </a:rPr>
                        <a:t>+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2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4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30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&lt; 60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916832"/>
            <a:ext cx="5206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requirements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the effluent of </a:t>
            </a: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IBA-class IIIA </a:t>
            </a: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2E8C5B-E95C-4774-8A08-E2B8A4084BC2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281216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47047"/>
              </p:ext>
            </p:extLst>
          </p:nvPr>
        </p:nvGraphicFramePr>
        <p:xfrm>
          <a:off x="1633984" y="692696"/>
          <a:ext cx="6768752" cy="1655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Parameters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Average Value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Maximal Value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Minimal</a:t>
                      </a:r>
                      <a:r>
                        <a:rPr lang="nl-NL" sz="1200" dirty="0">
                          <a:effectLst/>
                        </a:rPr>
                        <a:t> Value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BZV</a:t>
                      </a:r>
                      <a:r>
                        <a:rPr lang="nl-NL" sz="1200" baseline="-250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308,8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380,0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259,8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CZV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783,3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1028,3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669,3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N-totaal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68,8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79,1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54,8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SS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390,9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615,0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307,5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CZV : BZV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2,6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3,0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2,0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8015"/>
              </p:ext>
            </p:extLst>
          </p:nvPr>
        </p:nvGraphicFramePr>
        <p:xfrm>
          <a:off x="1619672" y="2862352"/>
          <a:ext cx="6670352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Parameters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Average Value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Maximal Value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Minimal</a:t>
                      </a:r>
                      <a:r>
                        <a:rPr lang="nl-NL" sz="1200" dirty="0">
                          <a:effectLst/>
                        </a:rPr>
                        <a:t> Value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BZV</a:t>
                      </a:r>
                      <a:r>
                        <a:rPr lang="nl-NL" sz="1200" baseline="-25000">
                          <a:effectLst/>
                        </a:rPr>
                        <a:t>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3,0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3,0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3,0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CZV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N-totaal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10,0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26,8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2,2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NH</a:t>
                      </a:r>
                      <a:r>
                        <a:rPr lang="nl-NL" sz="1200" baseline="-25000">
                          <a:effectLst/>
                        </a:rPr>
                        <a:t>4</a:t>
                      </a:r>
                      <a:r>
                        <a:rPr lang="nl-NL" sz="1200">
                          <a:effectLst/>
                        </a:rPr>
                        <a:t>+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0,9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1,9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&lt; 0,2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SS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2,7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7,7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&lt; 2,0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260648"/>
            <a:ext cx="4320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Influent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parameters </a:t>
            </a:r>
            <a:r>
              <a:rPr kumimoji="0" lang="nl-NL" altLang="nl-N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altLang="nl-N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testing</a:t>
            </a:r>
            <a:endParaRPr kumimoji="0" lang="nl-NL" altLang="nl-N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19672" y="2492896"/>
            <a:ext cx="4320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 </a:t>
            </a:r>
            <a:r>
              <a:rPr kumimoji="0" lang="nl-NL" altLang="nl-N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results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Effluent</a:t>
            </a: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F093C12-B186-4CEB-872A-6BFF811B8B8A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85483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61256" y="3851175"/>
            <a:ext cx="8982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These assumptions are based on conservative Key-Figures, nevertheless always discussable.</a:t>
            </a:r>
            <a:endParaRPr lang="nl-NL" sz="1400" dirty="0"/>
          </a:p>
          <a:p>
            <a:r>
              <a:rPr lang="en-US" sz="1400" dirty="0"/>
              <a:t>But the results of the </a:t>
            </a:r>
            <a:r>
              <a:rPr lang="en-US" sz="1400" dirty="0" err="1"/>
              <a:t>comparisation</a:t>
            </a:r>
            <a:r>
              <a:rPr lang="en-US" sz="1400" dirty="0"/>
              <a:t> of average investment costs for DCD-</a:t>
            </a:r>
            <a:r>
              <a:rPr lang="en-US" sz="1400" dirty="0" err="1"/>
              <a:t>Bever</a:t>
            </a:r>
            <a:r>
              <a:rPr lang="en-US" sz="1400" dirty="0"/>
              <a:t> systems and traditional  shows a </a:t>
            </a:r>
            <a:r>
              <a:rPr lang="en-US" sz="1400" b="1" dirty="0"/>
              <a:t>factor 3</a:t>
            </a:r>
            <a:r>
              <a:rPr lang="en-US" sz="1400" dirty="0"/>
              <a:t> in lower costs for </a:t>
            </a:r>
            <a:r>
              <a:rPr lang="en-US" sz="1400" dirty="0" err="1"/>
              <a:t>decentral</a:t>
            </a:r>
            <a:r>
              <a:rPr lang="en-US" sz="1400" dirty="0"/>
              <a:t> systems! </a:t>
            </a:r>
            <a:endParaRPr lang="nl-NL" sz="1400" dirty="0">
              <a:effectLst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8829" y="2492896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be able to compare the investment costs with a traditional (50.000-100.000ie) wastewater treatment plant, some assumptions are made: </a:t>
            </a:r>
          </a:p>
          <a:p>
            <a:r>
              <a:rPr lang="en-US" sz="1400" dirty="0"/>
              <a:t>            1) investment costs for traditional plant are $ 220,- per i.e.</a:t>
            </a:r>
            <a:endParaRPr lang="nl-NL" sz="1400" dirty="0"/>
          </a:p>
          <a:p>
            <a:r>
              <a:rPr lang="en-US" sz="1400" dirty="0"/>
              <a:t>           2) investment in meter sewage pipe is $ 110,- </a:t>
            </a:r>
            <a:endParaRPr lang="nl-NL" sz="1400" dirty="0"/>
          </a:p>
          <a:p>
            <a:r>
              <a:rPr lang="en-US" sz="1400" dirty="0"/>
              <a:t>           3) the distance from “lowest” village to a traditional </a:t>
            </a:r>
            <a:r>
              <a:rPr lang="en-US" sz="1400" dirty="0" err="1"/>
              <a:t>wwtp</a:t>
            </a:r>
            <a:r>
              <a:rPr lang="en-US" sz="1400" dirty="0"/>
              <a:t> is 10km. 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78829" y="132812"/>
            <a:ext cx="89289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Cost </a:t>
            </a:r>
            <a:r>
              <a:rPr lang="en-US" b="1" dirty="0" err="1"/>
              <a:t>Comparisation</a:t>
            </a:r>
            <a:endParaRPr lang="en-US" b="1" dirty="0"/>
          </a:p>
          <a:p>
            <a:endParaRPr lang="nl-NL" dirty="0"/>
          </a:p>
          <a:p>
            <a:r>
              <a:rPr lang="en-US" sz="1400" dirty="0"/>
              <a:t>For 25 communities (within Europe) </a:t>
            </a:r>
            <a:r>
              <a:rPr lang="en-US" sz="1400" dirty="0" err="1"/>
              <a:t>businesscases</a:t>
            </a:r>
            <a:r>
              <a:rPr lang="en-US" sz="1400" dirty="0"/>
              <a:t> are established.</a:t>
            </a:r>
            <a:endParaRPr lang="nl-NL" sz="1400" dirty="0"/>
          </a:p>
          <a:p>
            <a:r>
              <a:rPr lang="en-US" sz="1400" dirty="0"/>
              <a:t>These communities vary from 700 inhabitants </a:t>
            </a:r>
            <a:r>
              <a:rPr lang="en-US" sz="1400" dirty="0" err="1"/>
              <a:t>spreaded</a:t>
            </a:r>
            <a:r>
              <a:rPr lang="en-US" sz="1400" dirty="0"/>
              <a:t> over</a:t>
            </a:r>
            <a:r>
              <a:rPr lang="en-US" sz="1400" dirty="0">
                <a:solidFill>
                  <a:prstClr val="black"/>
                </a:solidFill>
              </a:rPr>
              <a:t> 3 towns</a:t>
            </a:r>
            <a:r>
              <a:rPr lang="en-US" sz="1400" dirty="0"/>
              <a:t> to 3000 inhabitants in</a:t>
            </a:r>
            <a:r>
              <a:rPr lang="en-US" sz="1400" dirty="0">
                <a:solidFill>
                  <a:prstClr val="black"/>
                </a:solidFill>
              </a:rPr>
              <a:t> 10 villages</a:t>
            </a:r>
            <a:r>
              <a:rPr lang="en-US" sz="1400" dirty="0"/>
              <a:t> . The calculated average cost of ownership for complete DCD-</a:t>
            </a:r>
            <a:r>
              <a:rPr lang="en-US" sz="1400" dirty="0" err="1"/>
              <a:t>Bever</a:t>
            </a:r>
            <a:r>
              <a:rPr lang="en-US" sz="1400" dirty="0"/>
              <a:t> community systems (excluded village-</a:t>
            </a:r>
            <a:r>
              <a:rPr lang="en-US" sz="1400" dirty="0" err="1"/>
              <a:t>canalisation</a:t>
            </a:r>
            <a:r>
              <a:rPr lang="en-US" sz="1400" dirty="0"/>
              <a:t>) go down to $ 25,- per inhabitant per year (80% governmental funding included).</a:t>
            </a:r>
            <a:endParaRPr lang="nl-NL" sz="1400" dirty="0"/>
          </a:p>
          <a:p>
            <a:r>
              <a:rPr lang="en-US" sz="1400" dirty="0"/>
              <a:t>When the investment costs are compared, the absence of inter-village sewers and main sewer to a traditional plant, cause a significant cost-difference in </a:t>
            </a:r>
            <a:r>
              <a:rPr lang="en-US" sz="1400" dirty="0" err="1"/>
              <a:t>favour</a:t>
            </a:r>
            <a:r>
              <a:rPr lang="en-US" sz="1400" dirty="0"/>
              <a:t> of decentralized units.</a:t>
            </a: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C82F91-BA86-4311-825B-DDB852AE195B}"/>
              </a:ext>
            </a:extLst>
          </p:cNvPr>
          <p:cNvSpPr txBox="1"/>
          <p:nvPr/>
        </p:nvSpPr>
        <p:spPr>
          <a:xfrm>
            <a:off x="343318" y="6246604"/>
            <a:ext cx="32363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BouwCoach</a:t>
            </a:r>
            <a:r>
              <a:rPr lang="nl-NL" dirty="0">
                <a:solidFill>
                  <a:schemeClr val="bg1"/>
                </a:solidFill>
              </a:rPr>
              <a:t> Engineering BV</a:t>
            </a:r>
          </a:p>
        </p:txBody>
      </p:sp>
    </p:spTree>
    <p:extLst>
      <p:ext uri="{BB962C8B-B14F-4D97-AF65-F5344CB8AC3E}">
        <p14:creationId xmlns:p14="http://schemas.microsoft.com/office/powerpoint/2010/main" val="3147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1429</TotalTime>
  <Words>969</Words>
  <Application>Microsoft Office PowerPoint</Application>
  <PresentationFormat>Diavoorstelling (4:3)</PresentationFormat>
  <Paragraphs>176</Paragraphs>
  <Slides>20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</vt:lpstr>
      <vt:lpstr>Worksheet</vt:lpstr>
      <vt:lpstr>Central versus Decentral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versus Decentral</dc:title>
  <dc:creator>beheerder</dc:creator>
  <cp:lastModifiedBy>paul de lange</cp:lastModifiedBy>
  <cp:revision>39</cp:revision>
  <cp:lastPrinted>2019-01-29T13:52:18Z</cp:lastPrinted>
  <dcterms:created xsi:type="dcterms:W3CDTF">2015-08-31T12:05:56Z</dcterms:created>
  <dcterms:modified xsi:type="dcterms:W3CDTF">2019-01-29T14:05:40Z</dcterms:modified>
</cp:coreProperties>
</file>